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16" r:id="rId5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Tahoma" panose="020B0604030504040204" pitchFamily="34" charset="0"/>
      <p:regular r:id="rId56"/>
      <p:bold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0B6212-25B4-44EF-BC73-C015B0D39FBB}">
  <a:tblStyle styleId="{F40B6212-25B4-44EF-BC73-C015B0D39FB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54641" y="282388"/>
            <a:ext cx="8807823" cy="3442447"/>
          </a:xfrm>
          <a:prstGeom prst="rect">
            <a:avLst/>
          </a:prstGeom>
          <a:solidFill>
            <a:srgbClr val="B93942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0" y="460371"/>
            <a:ext cx="91440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REBUILDING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JAPAN</a:t>
            </a:r>
            <a:endParaRPr sz="9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43752" y="3191991"/>
            <a:ext cx="8229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Presentation, Graphic Organizers, &amp; Activities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-13448" y="460371"/>
            <a:ext cx="91440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REBUILDING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JAPAN</a:t>
            </a:r>
            <a:endParaRPr sz="9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321" y="3872936"/>
            <a:ext cx="2802788" cy="210312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3335" y="5095174"/>
            <a:ext cx="2065583" cy="155448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3362018" y="4205246"/>
            <a:ext cx="2433656" cy="1828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49511" y="4876909"/>
            <a:ext cx="1220393" cy="1828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01874" y="3902818"/>
            <a:ext cx="2432447" cy="1828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5091" y="4953988"/>
            <a:ext cx="1463040" cy="14630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79583" y="4893693"/>
            <a:ext cx="2434835" cy="1828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34254" y="0"/>
            <a:ext cx="6426759" cy="14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An Empire</a:t>
            </a:r>
            <a:endParaRPr sz="72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748225" y="1440096"/>
            <a:ext cx="7798777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 forcefully created an empire with military strength throughout the early 1900s.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 captured Asian regions like Taiwan and Korea.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invaded China and took Manchuria and other coastal cities.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 planned on taking over even more of the Pacific when it joined the Axis Powers during World War II. </a:t>
            </a:r>
            <a:endParaRPr/>
          </a:p>
        </p:txBody>
      </p:sp>
      <p:sp>
        <p:nvSpPr>
          <p:cNvPr id="207" name="Google Shape;207;p26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15" name="Google Shape;215;p27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671512" y="0"/>
            <a:ext cx="7952242" cy="14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Pearl Harbor</a:t>
            </a:r>
            <a:endParaRPr sz="72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7"/>
          <p:cNvSpPr txBox="1"/>
          <p:nvPr/>
        </p:nvSpPr>
        <p:spPr>
          <a:xfrm>
            <a:off x="748225" y="1440096"/>
            <a:ext cx="7798777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December 7, 1941, Japanese airplanes made a surprise attack on the US naval base at Pearl Harbor in Hawaii.</a:t>
            </a:r>
            <a:endParaRPr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than 2,400 people were killed, and many US battleships and airplanes were destroyed.</a:t>
            </a:r>
            <a:endParaRPr/>
          </a:p>
        </p:txBody>
      </p:sp>
      <p:sp>
        <p:nvSpPr>
          <p:cNvPr id="218" name="Google Shape;218;p27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24" name="Google Shape;224;p28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227" name="Google Shape;22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776" y="221115"/>
            <a:ext cx="8090435" cy="6400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28" name="Google Shape;228;p28"/>
          <p:cNvSpPr txBox="1"/>
          <p:nvPr/>
        </p:nvSpPr>
        <p:spPr>
          <a:xfrm>
            <a:off x="2043953" y="211078"/>
            <a:ext cx="6624189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USS Arizona after the Japanese surprise attack on Pearl Harbor.</a:t>
            </a:r>
            <a:endParaRPr/>
          </a:p>
          <a:p>
            <a:pPr marL="5715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237" name="Google Shape;23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176" y="1027907"/>
            <a:ext cx="7633635" cy="566928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8" name="Google Shape;238;p29"/>
          <p:cNvSpPr txBox="1"/>
          <p:nvPr/>
        </p:nvSpPr>
        <p:spPr>
          <a:xfrm>
            <a:off x="277812" y="0"/>
            <a:ext cx="8588364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President Roosevelt called December 7, 1941, “a day that will live in infamy.”</a:t>
            </a:r>
            <a:endParaRPr/>
          </a:p>
          <a:p>
            <a:pPr marL="5715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46" name="Google Shape;246;p30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0"/>
          <p:cNvSpPr/>
          <p:nvPr/>
        </p:nvSpPr>
        <p:spPr>
          <a:xfrm>
            <a:off x="578990" y="0"/>
            <a:ext cx="8137292" cy="130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US Enters WWII</a:t>
            </a:r>
            <a:endParaRPr sz="66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748225" y="1440096"/>
            <a:ext cx="7798777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next day, President Roosevelt asked Congress to declare war on Japan.</a:t>
            </a:r>
            <a:endParaRPr/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agreed and the US officially entered WWII on December 8, 1941.</a:t>
            </a:r>
            <a:endParaRPr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December 11, Germany and Italy declared war on the US.</a:t>
            </a:r>
            <a:endParaRPr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US was now deeply involved in WWII on the side of the Allies.</a:t>
            </a:r>
            <a:endParaRPr/>
          </a:p>
        </p:txBody>
      </p:sp>
      <p:sp>
        <p:nvSpPr>
          <p:cNvPr id="249" name="Google Shape;249;p30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55" name="Google Shape;255;p3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1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58" name="Google Shape;258;p31"/>
          <p:cNvSpPr txBox="1"/>
          <p:nvPr/>
        </p:nvSpPr>
        <p:spPr>
          <a:xfrm>
            <a:off x="5307469" y="2182813"/>
            <a:ext cx="3730154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President Roosevelt Signing Declaration of War Against Japan.</a:t>
            </a:r>
            <a:endParaRPr/>
          </a:p>
          <a:p>
            <a:pPr marL="5715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10" y="246122"/>
            <a:ext cx="5092983" cy="6400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65" name="Google Shape;265;p32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2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68" name="Google Shape;268;p32"/>
          <p:cNvSpPr txBox="1"/>
          <p:nvPr/>
        </p:nvSpPr>
        <p:spPr>
          <a:xfrm>
            <a:off x="-695708" y="4673"/>
            <a:ext cx="1049437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Hitler Declares War on the US – 1941.</a:t>
            </a:r>
            <a:endParaRPr/>
          </a:p>
          <a:p>
            <a:pPr marL="5715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051" y="637401"/>
            <a:ext cx="8490857" cy="59436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77" name="Google Shape;277;p33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574185" y="0"/>
            <a:ext cx="8146909" cy="130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Island Hopping</a:t>
            </a:r>
            <a:endParaRPr sz="66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3"/>
          <p:cNvSpPr txBox="1"/>
          <p:nvPr/>
        </p:nvSpPr>
        <p:spPr>
          <a:xfrm>
            <a:off x="748225" y="1440096"/>
            <a:ext cx="7798777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1944, the US followed an “island-hopping” campaign in the Pacific.</a:t>
            </a:r>
            <a:endParaRPr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forces attacked island after island held by the Japanese.</a:t>
            </a:r>
            <a:endParaRPr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campaign brought American troops closer and closer to Japan.</a:t>
            </a:r>
            <a:endParaRPr/>
          </a:p>
        </p:txBody>
      </p:sp>
      <p:sp>
        <p:nvSpPr>
          <p:cNvPr id="280" name="Google Shape;280;p33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87" name="Google Shape;287;p3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88" name="Google Shape;288;p3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4"/>
          <p:cNvSpPr/>
          <p:nvPr/>
        </p:nvSpPr>
        <p:spPr>
          <a:xfrm>
            <a:off x="1366166" y="0"/>
            <a:ext cx="6562950" cy="14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Kamikazes</a:t>
            </a:r>
            <a:endParaRPr sz="66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4"/>
          <p:cNvSpPr txBox="1"/>
          <p:nvPr/>
        </p:nvSpPr>
        <p:spPr>
          <a:xfrm>
            <a:off x="748225" y="1440096"/>
            <a:ext cx="7798777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Fighting Japan was difficult because the Japanese were fierce warriors.</a:t>
            </a:r>
            <a:endParaRPr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Japanese soldiers never gave up and were willing to sacrifice themselves for their country.</a:t>
            </a:r>
            <a:endParaRPr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Japanese kamikaze pilots crashed their planes into US ships on purpose, fully expecting to die.</a:t>
            </a:r>
            <a:endParaRPr/>
          </a:p>
        </p:txBody>
      </p:sp>
      <p:sp>
        <p:nvSpPr>
          <p:cNvPr id="291" name="Google Shape;291;p34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97" name="Google Shape;297;p35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00" name="Google Shape;300;p35"/>
          <p:cNvSpPr txBox="1"/>
          <p:nvPr/>
        </p:nvSpPr>
        <p:spPr>
          <a:xfrm>
            <a:off x="0" y="190948"/>
            <a:ext cx="9144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Aircraft Carrier Hit By Kamikaze Planes</a:t>
            </a:r>
            <a:endParaRPr/>
          </a:p>
          <a:p>
            <a:pPr marL="5715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82" y="1027907"/>
            <a:ext cx="7185623" cy="557784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375683" y="550711"/>
            <a:ext cx="8625443" cy="714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STANDARDS: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SS7H3 Analyze continuity and change in Southern and Eastern Asia. </a:t>
            </a:r>
            <a:endParaRPr sz="4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 Explain the role of the United States in the rebuilding of Japan after WWII.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342900" marR="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6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308" name="Google Shape;308;p3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09" name="Google Shape;309;p36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6"/>
          <p:cNvSpPr/>
          <p:nvPr/>
        </p:nvSpPr>
        <p:spPr>
          <a:xfrm>
            <a:off x="1906027" y="0"/>
            <a:ext cx="5483232" cy="14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Iwo Jima</a:t>
            </a:r>
            <a:endParaRPr sz="66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6"/>
          <p:cNvSpPr txBox="1"/>
          <p:nvPr/>
        </p:nvSpPr>
        <p:spPr>
          <a:xfrm>
            <a:off x="748225" y="1440096"/>
            <a:ext cx="7798777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February 1945, American forces invaded  the island of Iwo Jima.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island was important because it was close to Japan and it was a good place for US planes to land.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Japanese protected the island with traps and underground tunnels.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was a fierce battle, but the US Marines eventually took the island.</a:t>
            </a:r>
            <a:endParaRPr/>
          </a:p>
        </p:txBody>
      </p:sp>
      <p:sp>
        <p:nvSpPr>
          <p:cNvPr id="312" name="Google Shape;312;p36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18" name="Google Shape;318;p37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7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7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21" name="Google Shape;321;p37"/>
          <p:cNvSpPr txBox="1"/>
          <p:nvPr/>
        </p:nvSpPr>
        <p:spPr>
          <a:xfrm>
            <a:off x="3077291" y="5163113"/>
            <a:ext cx="604277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Marines Approach        Iwo Jima</a:t>
            </a:r>
            <a:endParaRPr/>
          </a:p>
          <a:p>
            <a:pPr marL="5715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0610" y="186782"/>
            <a:ext cx="7464490" cy="4572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23" name="Google Shape;32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41" y="1709162"/>
            <a:ext cx="2939139" cy="493776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29" name="Google Shape;329;p38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8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332" name="Google Shape;33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87" y="418326"/>
            <a:ext cx="7496175" cy="616267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33" name="Google Shape;333;p38"/>
          <p:cNvSpPr txBox="1"/>
          <p:nvPr/>
        </p:nvSpPr>
        <p:spPr>
          <a:xfrm>
            <a:off x="609289" y="503487"/>
            <a:ext cx="784017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Marines Fire at Japanese Cave Positions in Iwo Jima.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39" name="Google Shape;339;p39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9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42" name="Google Shape;342;p39"/>
          <p:cNvSpPr txBox="1"/>
          <p:nvPr/>
        </p:nvSpPr>
        <p:spPr>
          <a:xfrm>
            <a:off x="5145816" y="1484042"/>
            <a:ext cx="3944395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Marines finally reached the highest point on the island and raised the American flag in victory.</a:t>
            </a:r>
            <a:endParaRPr/>
          </a:p>
          <a:p>
            <a:pPr marL="5715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506" y="180201"/>
            <a:ext cx="4891489" cy="6400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0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350" name="Google Shape;350;p4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51" name="Google Shape;351;p40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0"/>
          <p:cNvSpPr/>
          <p:nvPr/>
        </p:nvSpPr>
        <p:spPr>
          <a:xfrm>
            <a:off x="588873" y="0"/>
            <a:ext cx="8117543" cy="130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Atomic Bombs</a:t>
            </a:r>
            <a:endParaRPr sz="60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0"/>
          <p:cNvSpPr txBox="1"/>
          <p:nvPr/>
        </p:nvSpPr>
        <p:spPr>
          <a:xfrm>
            <a:off x="748225" y="1440096"/>
            <a:ext cx="7798777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Allies thought about invading Japan, but were worried that too many soldiers would die.</a:t>
            </a:r>
            <a:endParaRPr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President Harry Truman made a difficult decision to use nuclear weapons against Japan.</a:t>
            </a:r>
            <a:endParaRPr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warned the Japanese government to surrender, but they refused to give up.</a:t>
            </a:r>
            <a:endParaRPr/>
          </a:p>
        </p:txBody>
      </p:sp>
      <p:sp>
        <p:nvSpPr>
          <p:cNvPr id="354" name="Google Shape;354;p40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1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361" name="Google Shape;361;p4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62" name="Google Shape;362;p41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1"/>
          <p:cNvSpPr/>
          <p:nvPr/>
        </p:nvSpPr>
        <p:spPr>
          <a:xfrm>
            <a:off x="588873" y="0"/>
            <a:ext cx="8117543" cy="130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Atomic Bombs</a:t>
            </a:r>
            <a:endParaRPr sz="60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1"/>
          <p:cNvSpPr txBox="1"/>
          <p:nvPr/>
        </p:nvSpPr>
        <p:spPr>
          <a:xfrm>
            <a:off x="748225" y="1440096"/>
            <a:ext cx="7798777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August 6, 1945, an American bomber plane dropped the first atomic bomb ever used in war on the Japanese city of Hiroshima.</a:t>
            </a:r>
            <a:endParaRPr/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few days later, the US dropped a second bomb on Nagasaki.</a:t>
            </a:r>
            <a:endParaRPr/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 cities were completely devastated, and the Japanese finally agreed to surrender.</a:t>
            </a:r>
            <a:endParaRPr/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 is the only country in the world that has been attacked by nuclear weapons.</a:t>
            </a:r>
            <a:endParaRPr/>
          </a:p>
        </p:txBody>
      </p:sp>
      <p:sp>
        <p:nvSpPr>
          <p:cNvPr id="365" name="Google Shape;365;p41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71" name="Google Shape;371;p42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2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42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74" name="Google Shape;374;p42"/>
          <p:cNvSpPr txBox="1"/>
          <p:nvPr/>
        </p:nvSpPr>
        <p:spPr>
          <a:xfrm>
            <a:off x="0" y="5677266"/>
            <a:ext cx="91440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Enola Gay dropped the “Little Boy” Atomic Bomb on Hiroshima.</a:t>
            </a:r>
            <a:endParaRPr/>
          </a:p>
          <a:p>
            <a:pPr marL="5715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94" y="171151"/>
            <a:ext cx="7315200" cy="54864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81" name="Google Shape;381;p4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3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3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84" name="Google Shape;384;p43"/>
          <p:cNvSpPr txBox="1"/>
          <p:nvPr/>
        </p:nvSpPr>
        <p:spPr>
          <a:xfrm>
            <a:off x="0" y="2856332"/>
            <a:ext cx="3286326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Mushroom Cloud Over Hiroshima</a:t>
            </a:r>
            <a:endParaRPr/>
          </a:p>
          <a:p>
            <a:pPr marL="5715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43"/>
          <p:cNvPicPr preferRelativeResize="0"/>
          <p:nvPr/>
        </p:nvPicPr>
        <p:blipFill rotWithShape="1">
          <a:blip r:embed="rId3">
            <a:alphaModFix/>
          </a:blip>
          <a:srcRect b="2548"/>
          <a:stretch/>
        </p:blipFill>
        <p:spPr>
          <a:xfrm>
            <a:off x="3429761" y="246122"/>
            <a:ext cx="5570803" cy="6400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91" name="Google Shape;391;p4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4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4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394" name="Google Shape;39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639" y="365126"/>
            <a:ext cx="7837712" cy="54864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95" name="Google Shape;395;p44"/>
          <p:cNvSpPr txBox="1"/>
          <p:nvPr/>
        </p:nvSpPr>
        <p:spPr>
          <a:xfrm>
            <a:off x="1942005" y="6000750"/>
            <a:ext cx="530898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Hiroshima Aftermath</a:t>
            </a:r>
            <a:endParaRPr/>
          </a:p>
          <a:p>
            <a:pPr marL="5715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01" name="Google Shape;401;p45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404" name="Google Shape;404;p45"/>
          <p:cNvSpPr txBox="1"/>
          <p:nvPr/>
        </p:nvSpPr>
        <p:spPr>
          <a:xfrm>
            <a:off x="-12381" y="88127"/>
            <a:ext cx="915638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Mushroom Cloud Over Nagasaki</a:t>
            </a:r>
            <a:endParaRPr/>
          </a:p>
          <a:p>
            <a:pPr marL="5715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876" y="1006209"/>
            <a:ext cx="7205472" cy="5574792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375683" y="550711"/>
            <a:ext cx="8625443" cy="748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INFO: CLOZE Notes</a:t>
            </a:r>
            <a:endParaRPr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next pages are handouts for the students to use for note-taking during the presentation. (Print front to back to save paper and ink.)</a:t>
            </a:r>
            <a:endParaRPr/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the answers as a class after the presentation.</a:t>
            </a:r>
            <a:endParaRPr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342900" marR="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6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412" name="Google Shape;412;p4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413" name="Google Shape;413;p46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6"/>
          <p:cNvSpPr/>
          <p:nvPr/>
        </p:nvSpPr>
        <p:spPr>
          <a:xfrm>
            <a:off x="2542583" y="0"/>
            <a:ext cx="4210127" cy="14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VJ Day</a:t>
            </a:r>
            <a:endParaRPr sz="66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6"/>
          <p:cNvSpPr txBox="1"/>
          <p:nvPr/>
        </p:nvSpPr>
        <p:spPr>
          <a:xfrm>
            <a:off x="748225" y="1440096"/>
            <a:ext cx="7798777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two sides signed formal surrender papers on the US battleship </a:t>
            </a:r>
            <a:r>
              <a:rPr lang="en-US" sz="3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Missouri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September 2, 1945.</a:t>
            </a:r>
            <a:endParaRPr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day is known as VJ Day – Victory in Japan Day– and it officially put an end to Japan’s empire-building.</a:t>
            </a:r>
            <a:endParaRPr/>
          </a:p>
        </p:txBody>
      </p:sp>
      <p:sp>
        <p:nvSpPr>
          <p:cNvPr id="416" name="Google Shape;416;p46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22" name="Google Shape;422;p47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47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7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425" name="Google Shape;425;p47"/>
          <p:cNvSpPr txBox="1"/>
          <p:nvPr/>
        </p:nvSpPr>
        <p:spPr>
          <a:xfrm>
            <a:off x="42891" y="5718908"/>
            <a:ext cx="910110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 Surrenders Aboard the USS </a:t>
            </a:r>
            <a:r>
              <a:rPr lang="en-US" sz="3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Missouri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September 2, 1945</a:t>
            </a:r>
            <a:endParaRPr/>
          </a:p>
          <a:p>
            <a:pPr marL="5715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194" y="90055"/>
            <a:ext cx="7048500" cy="56483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32" name="Google Shape;432;p48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8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4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435" name="Google Shape;435;p48" descr="http://3.bp.blogspot.com/_dfIOg_weOgI/TF9ddUMkRkI/AAAAAAAAAGs/FLOgj4ofZ1Y/s1600/VJ-Da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94" y="492125"/>
            <a:ext cx="7467600" cy="58737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9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lt1">
              <a:alpha val="90980"/>
            </a:schemeClr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9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9394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4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444" name="Google Shape;444;p49"/>
          <p:cNvSpPr/>
          <p:nvPr/>
        </p:nvSpPr>
        <p:spPr>
          <a:xfrm>
            <a:off x="1419374" y="2802923"/>
            <a:ext cx="6305252" cy="219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</a:t>
            </a:r>
            <a:endParaRPr sz="13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49"/>
          <p:cNvSpPr txBox="1"/>
          <p:nvPr/>
        </p:nvSpPr>
        <p:spPr>
          <a:xfrm>
            <a:off x="1487468" y="1453099"/>
            <a:ext cx="6488723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Rebuilding</a:t>
            </a:r>
            <a:endParaRPr sz="1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0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50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452" name="Google Shape;452;p5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453" name="Google Shape;453;p50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0"/>
          <p:cNvSpPr/>
          <p:nvPr/>
        </p:nvSpPr>
        <p:spPr>
          <a:xfrm>
            <a:off x="1039769" y="0"/>
            <a:ext cx="7215758" cy="14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Destruction</a:t>
            </a:r>
            <a:endParaRPr sz="60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0"/>
          <p:cNvSpPr txBox="1"/>
          <p:nvPr/>
        </p:nvSpPr>
        <p:spPr>
          <a:xfrm>
            <a:off x="748225" y="1440096"/>
            <a:ext cx="7798777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Japan’s surrender, Japan’s economy and government were devastated.</a:t>
            </a:r>
            <a:endParaRPr/>
          </a:p>
          <a:p>
            <a:pPr marL="4572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country’s infrastructure (transportation, communication, sewage, water, and electric systems) was demolished.</a:t>
            </a:r>
            <a:endParaRPr/>
          </a:p>
          <a:p>
            <a:pPr marL="4572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Industries and farms were destroyed and the emperor was exposed as a mere mortal and not a god.</a:t>
            </a:r>
            <a:endParaRPr/>
          </a:p>
          <a:p>
            <a:pPr marL="4572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0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62" name="Google Shape;462;p5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1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51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465" name="Google Shape;465;p51" descr="hiroshima_wideweb__430x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4" y="423862"/>
            <a:ext cx="8305800" cy="601027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71" name="Google Shape;471;p52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2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2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474" name="Google Shape;474;p52"/>
          <p:cNvPicPr preferRelativeResize="0"/>
          <p:nvPr/>
        </p:nvPicPr>
        <p:blipFill rotWithShape="1">
          <a:blip r:embed="rId3">
            <a:alphaModFix/>
          </a:blip>
          <a:srcRect b="6078"/>
          <a:stretch/>
        </p:blipFill>
        <p:spPr>
          <a:xfrm>
            <a:off x="382512" y="208429"/>
            <a:ext cx="8378964" cy="644114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3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5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481" name="Google Shape;481;p5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482" name="Google Shape;482;p53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53"/>
          <p:cNvSpPr/>
          <p:nvPr/>
        </p:nvSpPr>
        <p:spPr>
          <a:xfrm>
            <a:off x="983667" y="0"/>
            <a:ext cx="7327968" cy="14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Occupation</a:t>
            </a:r>
            <a:endParaRPr sz="60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3"/>
          <p:cNvSpPr txBox="1"/>
          <p:nvPr/>
        </p:nvSpPr>
        <p:spPr>
          <a:xfrm>
            <a:off x="748225" y="1440096"/>
            <a:ext cx="7798777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US had a plan to occupy and rebuild Japan  in a way that would guarantee the country would not pose a military threat to others in the future.</a:t>
            </a:r>
            <a:endParaRPr/>
          </a:p>
          <a:p>
            <a:pPr marL="4572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Douglas MacArthur, who had commanded the Allied forces in the Pacific, was sent to oversee Japan’s restoration.</a:t>
            </a:r>
            <a:endParaRPr/>
          </a:p>
          <a:p>
            <a:pPr marL="4572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World War II, the US occupied Japan from 1945 to 1952.</a:t>
            </a:r>
            <a:endParaRPr/>
          </a:p>
          <a:p>
            <a:pPr marL="4572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3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4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5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492" name="Google Shape;492;p5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493" name="Google Shape;493;p5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4"/>
          <p:cNvSpPr/>
          <p:nvPr/>
        </p:nvSpPr>
        <p:spPr>
          <a:xfrm>
            <a:off x="1155190" y="0"/>
            <a:ext cx="6984925" cy="14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MacArthur</a:t>
            </a:r>
            <a:endParaRPr sz="60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4"/>
          <p:cNvSpPr txBox="1"/>
          <p:nvPr/>
        </p:nvSpPr>
        <p:spPr>
          <a:xfrm>
            <a:off x="748225" y="1440096"/>
            <a:ext cx="7798777" cy="547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MacArthur ordered Japan’s military to be disbanded and closed all weapons factories.</a:t>
            </a:r>
            <a:endParaRPr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also directed that government and military leaders involved in World War II were brought to trial and punished.</a:t>
            </a:r>
            <a:endParaRPr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addition, MacArthur helped Japan install a new democratic government.</a:t>
            </a:r>
            <a:endParaRPr/>
          </a:p>
          <a:p>
            <a:pPr marL="4572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4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502" name="Google Shape;502;p55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5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5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505" name="Google Shape;505;p55"/>
          <p:cNvSpPr txBox="1"/>
          <p:nvPr/>
        </p:nvSpPr>
        <p:spPr>
          <a:xfrm>
            <a:off x="0" y="2366804"/>
            <a:ext cx="4178103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Douglas MacArthur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Emperor Hirohito</a:t>
            </a:r>
            <a:endParaRPr/>
          </a:p>
          <a:p>
            <a:pPr marL="5715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p55"/>
          <p:cNvPicPr preferRelativeResize="0"/>
          <p:nvPr/>
        </p:nvPicPr>
        <p:blipFill rotWithShape="1">
          <a:blip r:embed="rId3">
            <a:alphaModFix/>
          </a:blip>
          <a:srcRect l="14976" r="26824"/>
          <a:stretch/>
        </p:blipFill>
        <p:spPr>
          <a:xfrm>
            <a:off x="4178104" y="246122"/>
            <a:ext cx="4782759" cy="6400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/>
          <p:nvPr/>
        </p:nvSpPr>
        <p:spPr>
          <a:xfrm rot="5400000">
            <a:off x="7126947" y="3025044"/>
            <a:ext cx="2946833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Rebuilding Japan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CLOZE Notes 1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 rot="5400000">
            <a:off x="-113108" y="-1741646"/>
            <a:ext cx="6642848" cy="1034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EMPIRE BUILDING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Empire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 forcefully created an empire with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throughout the early 1900s.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 Taiwan and Korea.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took Manchuria and other coastal cities.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 planned on taking over even more of the Pacific when it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Powers during World War II.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Pearl Harbor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December 7, 1941, Japanese airplanes made a surprise attack on the US naval base at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Hawaii.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than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many US battleships and airplanes were destroyed.</a:t>
            </a:r>
            <a:endParaRPr/>
          </a:p>
          <a:p>
            <a:pPr marL="128588" marR="0" lvl="0" indent="-396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Enters WWII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next day,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asked Congress to declare war on Japan.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agreed and the US officially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December 11,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declared war on the US.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US was now deeply involved in WWII on the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396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Island Hopping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1944, the US followed an “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campaign in the Pacific.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forces attacked island after island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campaign brought American troops closer and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Kamikazes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Fighting Japan was difficult because the Japanese were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Japanese soldiers never gave up and were willing to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their country.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Japanese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into US ships on purpose, fully expecting to die.</a:t>
            </a:r>
            <a:endParaRPr/>
          </a:p>
          <a:p>
            <a:pPr marL="128588" marR="0" lvl="0" indent="-523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523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523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6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5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513" name="Google Shape;513;p5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514" name="Google Shape;514;p56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56"/>
          <p:cNvSpPr/>
          <p:nvPr/>
        </p:nvSpPr>
        <p:spPr>
          <a:xfrm>
            <a:off x="763771" y="0"/>
            <a:ext cx="7767767" cy="14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  <a:endParaRPr sz="60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56"/>
          <p:cNvSpPr txBox="1"/>
          <p:nvPr/>
        </p:nvSpPr>
        <p:spPr>
          <a:xfrm>
            <a:off x="748225" y="1440096"/>
            <a:ext cx="7798777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MacArthur decided that Japan would be a constitutional monarchy in order to preserve the emperor’s role in the country’s culture.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wrote Japan’s constitution, The MacArthur Constitution, which is still considered one of the most democratic documents in the world today.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Japanese citizens were granted many of the same rights as American citizens.</a:t>
            </a:r>
            <a:endParaRPr/>
          </a:p>
          <a:p>
            <a:pPr marL="4572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56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523" name="Google Shape;523;p57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57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57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526" name="Google Shape;52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705" y="1160522"/>
            <a:ext cx="7614577" cy="54864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27" name="Google Shape;527;p57"/>
          <p:cNvSpPr txBox="1"/>
          <p:nvPr/>
        </p:nvSpPr>
        <p:spPr>
          <a:xfrm>
            <a:off x="764704" y="-4379"/>
            <a:ext cx="761457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Elections in Tokyo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1952</a:t>
            </a:r>
            <a:endParaRPr/>
          </a:p>
          <a:p>
            <a:pPr marL="5715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8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5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534" name="Google Shape;534;p5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535" name="Google Shape;535;p58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58"/>
          <p:cNvSpPr/>
          <p:nvPr/>
        </p:nvSpPr>
        <p:spPr>
          <a:xfrm>
            <a:off x="956068" y="0"/>
            <a:ext cx="7383175" cy="14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Reparations</a:t>
            </a:r>
            <a:endParaRPr sz="60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58"/>
          <p:cNvSpPr txBox="1"/>
          <p:nvPr/>
        </p:nvSpPr>
        <p:spPr>
          <a:xfrm>
            <a:off x="748225" y="1440096"/>
            <a:ext cx="7798777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Japan’s constitution also prevents the country from declaring war or fighting with other countries (unless they are attacked first).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signing the new constitution, the Japanese government pledged to pay reparations to the countries that they harmed during WWII.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Japanese were also not allowed to rebuild their military in any way.</a:t>
            </a:r>
            <a:endParaRPr/>
          </a:p>
          <a:p>
            <a:pPr marL="4572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5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544" name="Google Shape;544;p59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59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5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547" name="Google Shape;547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761" y="165888"/>
            <a:ext cx="8293210" cy="6400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48" name="Google Shape;548;p59"/>
          <p:cNvSpPr txBox="1"/>
          <p:nvPr/>
        </p:nvSpPr>
        <p:spPr>
          <a:xfrm>
            <a:off x="479101" y="238407"/>
            <a:ext cx="418026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Japan’s Constitution</a:t>
            </a:r>
            <a:endParaRPr/>
          </a:p>
          <a:p>
            <a:pPr marL="5715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0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60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555" name="Google Shape;555;p6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556" name="Google Shape;556;p60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60"/>
          <p:cNvSpPr/>
          <p:nvPr/>
        </p:nvSpPr>
        <p:spPr>
          <a:xfrm>
            <a:off x="2213529" y="0"/>
            <a:ext cx="4868257" cy="14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 sz="60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60"/>
          <p:cNvSpPr txBox="1"/>
          <p:nvPr/>
        </p:nvSpPr>
        <p:spPr>
          <a:xfrm>
            <a:off x="748225" y="1440096"/>
            <a:ext cx="7798777" cy="549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offered financial support to help kick start Japan’s economy after World War II. </a:t>
            </a:r>
            <a:endParaRPr/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 invested several billion dollars into rebuilding Japan.</a:t>
            </a:r>
            <a:endParaRPr/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all Americans supported the expense, but the government had its reasons to help Japan rebuild.</a:t>
            </a:r>
            <a:endParaRPr/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 government knew that a friendly Japan would be a valuable trading partner in the future.</a:t>
            </a:r>
            <a:endParaRPr/>
          </a:p>
          <a:p>
            <a:pPr marL="4572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60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1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6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566" name="Google Shape;566;p6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567" name="Google Shape;567;p61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61"/>
          <p:cNvSpPr/>
          <p:nvPr/>
        </p:nvSpPr>
        <p:spPr>
          <a:xfrm>
            <a:off x="888297" y="0"/>
            <a:ext cx="7518725" cy="14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Communism</a:t>
            </a:r>
            <a:endParaRPr sz="60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61"/>
          <p:cNvSpPr txBox="1"/>
          <p:nvPr/>
        </p:nvSpPr>
        <p:spPr>
          <a:xfrm>
            <a:off x="748225" y="1440096"/>
            <a:ext cx="7798777" cy="5872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 government also wanted a democratic government to counteract the spread of Communism in Southern and Eastern Asia.</a:t>
            </a:r>
            <a:endParaRPr/>
          </a:p>
          <a:p>
            <a:pPr marL="4572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Communism was getting more and more popular in China, Korea, and Vietnam.</a:t>
            </a:r>
            <a:endParaRPr/>
          </a:p>
          <a:p>
            <a:pPr marL="4572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 government saw this as a threat to democracy, and desired to keep the Japanese from being drawn to Communism.</a:t>
            </a:r>
            <a:endParaRPr/>
          </a:p>
          <a:p>
            <a:pPr marL="4572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61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2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6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577" name="Google Shape;577;p6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578" name="Google Shape;578;p62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62"/>
          <p:cNvSpPr/>
          <p:nvPr/>
        </p:nvSpPr>
        <p:spPr>
          <a:xfrm>
            <a:off x="1831507" y="0"/>
            <a:ext cx="5632311" cy="14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Economy</a:t>
            </a:r>
            <a:endParaRPr sz="60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2"/>
          <p:cNvSpPr txBox="1"/>
          <p:nvPr/>
        </p:nvSpPr>
        <p:spPr>
          <a:xfrm>
            <a:off x="748225" y="1440096"/>
            <a:ext cx="7798777" cy="54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States’ efforts, coupled with a strong Japanese work ethic, led to a boom in Japan’s economic growth.</a:t>
            </a:r>
            <a:endParaRPr/>
          </a:p>
          <a:p>
            <a:pPr marL="4572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 now has one of the most powerful industrialized economies in the world.</a:t>
            </a:r>
            <a:endParaRPr/>
          </a:p>
          <a:p>
            <a:pPr marL="4572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America’s occupation and MacArthur’s rebuilding of Japan has had a positive lasting effect.</a:t>
            </a:r>
            <a:endParaRPr/>
          </a:p>
          <a:p>
            <a:pPr marL="4572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62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3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6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588" name="Google Shape;588;p6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589" name="Google Shape;589;p63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63"/>
          <p:cNvSpPr/>
          <p:nvPr/>
        </p:nvSpPr>
        <p:spPr>
          <a:xfrm>
            <a:off x="2725502" y="0"/>
            <a:ext cx="3844322" cy="14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B93942"/>
                </a:solidFill>
                <a:latin typeface="Arial"/>
                <a:ea typeface="Arial"/>
                <a:cs typeface="Arial"/>
                <a:sym typeface="Arial"/>
              </a:rPr>
              <a:t>Today</a:t>
            </a:r>
            <a:endParaRPr sz="6000" b="1">
              <a:solidFill>
                <a:srgbClr val="B9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63"/>
          <p:cNvSpPr txBox="1"/>
          <p:nvPr/>
        </p:nvSpPr>
        <p:spPr>
          <a:xfrm>
            <a:off x="748225" y="1440096"/>
            <a:ext cx="7798777" cy="547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April 28, 1952, Japan became a fully sovereign nation.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Today, the country has one of the most stable democratic governments in the world.</a:t>
            </a:r>
            <a:endParaRPr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US and Japan have remained close allies and trade partners since the 1950s.</a:t>
            </a:r>
            <a:endParaRPr/>
          </a:p>
          <a:p>
            <a:pPr marL="4572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63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598" name="Google Shape;598;p6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64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64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601" name="Google Shape;601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94" y="1000125"/>
            <a:ext cx="8686800" cy="542925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02" name="Google Shape;602;p64"/>
          <p:cNvSpPr txBox="1"/>
          <p:nvPr/>
        </p:nvSpPr>
        <p:spPr>
          <a:xfrm>
            <a:off x="2519385" y="181101"/>
            <a:ext cx="410521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Tokyo, Japan</a:t>
            </a:r>
            <a:endParaRPr/>
          </a:p>
          <a:p>
            <a:pPr marL="5715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3"/>
          <p:cNvSpPr/>
          <p:nvPr/>
        </p:nvSpPr>
        <p:spPr>
          <a:xfrm rot="5400000">
            <a:off x="6304194" y="2963488"/>
            <a:ext cx="4480586" cy="93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Rebuilding Japan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Comprehension Check</a:t>
            </a:r>
            <a:endParaRPr sz="2800" b="1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73"/>
          <p:cNvSpPr txBox="1"/>
          <p:nvPr/>
        </p:nvSpPr>
        <p:spPr>
          <a:xfrm rot="5400000">
            <a:off x="860021" y="-695206"/>
            <a:ext cx="6482196" cy="824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What happened on December 7, 1941?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How did the US react to the Japanese bombing of Pearl Harbor?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Why did President Truman decide to drop the atomic bombs on Japan?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On which Japanese city was the first atomic bomb ever used in war dropped?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The Japanese surrendered after the second atomic bomb was dropped on this city: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The day that Japan surrendered is known as: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Why did the US occupy Japan from 1945 to 1952?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Who was given the task of rebuilding Japan?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What type of political system was established in Japan after the war?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What does Japan’s new constitution say about war?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11. What did the US government fear might happen if Japan’s economy remained weak?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 Name 3 Asian countries where Communism was growing in popularity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13. Was the United States successful in helping rebuild Japan’s economy? Explain.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14. What is the relationship like between the United States and Japan today?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15.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think Japan would look like today if the U.S. had not helped in the rebuilding process?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73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705" name="Google Shape;705;p73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rot="5400000">
            <a:off x="7126947" y="3025044"/>
            <a:ext cx="2946833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Rebuilding Japan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CLOZE Notes 2</a:t>
            </a: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 rot="5400000">
            <a:off x="-572662" y="-1991751"/>
            <a:ext cx="6642848" cy="1089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Iwo Jima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February 1945, American forces invaded  the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island was important because it was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it was a good place for US planes to land.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Japanese protected the island with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was a fierce battle, but the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eventually took the island.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Atomic Bombs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Allies thought about invading Japan, but were worried that too many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made a difficult decision to use nuclear weapons against Japan.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warned the Japanese government to surrender, but they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August 6, 1945, an American bomber plane dropped the first atomic bomb ever used in war on the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few days later, the US dropped a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 cities were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the Japanese finally agreed to surrender.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 is the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world that has been attacked by nuclear weapons.</a:t>
            </a:r>
            <a:endParaRPr/>
          </a:p>
          <a:p>
            <a:pPr marL="128588" marR="0" lvl="0" indent="-428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VJ Day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two sides signed formal surrender papers on the US battleship </a:t>
            </a:r>
            <a:r>
              <a:rPr lang="en-US" sz="135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Missouri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day is known as VJ Day –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and it officially put an end to Japan’s empire-building.</a:t>
            </a:r>
            <a:endParaRPr/>
          </a:p>
          <a:p>
            <a:pPr marL="128588" marR="0" lvl="0" indent="-428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REBUILDING JAPAN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Destruction</a:t>
            </a:r>
            <a:endParaRPr sz="1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Japan’s surrender, Japan’s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were devastated.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country’s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(transportation, communication, sewage, water, and electric systems) was demolished.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the emperor was exposed as a mere mortal and not a god.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523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523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 rot="5400000">
            <a:off x="7126947" y="3025044"/>
            <a:ext cx="2946833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Rebuilding Japan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CLOZE Notes 3</a:t>
            </a: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 rot="5400000">
            <a:off x="900497" y="-585176"/>
            <a:ext cx="6642848" cy="802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Occupation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US had a plan to occupy and rebuild Japan  in a way that would guarantee the country would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others in the future.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 sent to oversee Japan’s restoration.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US occupied Japan from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428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MacArthur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MacArthur ordered Japan’s military to be disbanded and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also directed that government and military leaders involved in World War II were brought to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addition, MacArthur helped Japan install a new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Government 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MacArthur decided that Japan would be a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order to preserve the emperor’s role in the country’s culture.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wrote Japan’s constitution, The MacArthur Constitution, which is still considered one of the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world today.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Japanese citizens were granted many of the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28588" marR="0" lvl="0" indent="-428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Reparations</a:t>
            </a:r>
            <a:endParaRPr sz="1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Japan’s constitution also prevents the country from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fighting with other countries (unless they are attacked first).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signing the new constitution, the Japanese government pledged to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the countries that they harmed during WWII.</a:t>
            </a:r>
            <a:endParaRPr/>
          </a:p>
          <a:p>
            <a:pPr marL="128588" marR="0" lvl="0" indent="-1285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Japanese were also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any way.</a:t>
            </a:r>
            <a:endParaRPr/>
          </a:p>
          <a:p>
            <a:pPr marL="128588" marR="0" lvl="0" indent="-428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offered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help kick start Japan’s economy after World War II. 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 invested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into rebuilding Japan.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all Americans supported the expense, but the government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help Japan rebuild.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 government knew that a friendly Japan would be a </a:t>
            </a:r>
            <a:r>
              <a:rPr lang="en-US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future.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 rot="5400000">
            <a:off x="7126947" y="3025044"/>
            <a:ext cx="2946833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Rebuilding Japan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CLOZE Notes 4</a:t>
            </a: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 rot="5400000">
            <a:off x="727148" y="-725984"/>
            <a:ext cx="6642848" cy="830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Communism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 government also wanted a democratic government to counteract the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Southern and Eastern Asia.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Communism was getting more and more popular in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Korea, and Vietnam.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 government saw this as a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desired to keep the Japanese from being drawn to Communism.</a:t>
            </a:r>
            <a:endParaRPr/>
          </a:p>
          <a:p>
            <a:pPr marL="171450" marR="0" lvl="0" indent="-82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Economy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States’ efforts, coupled with a strong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led to a boom in Japan’s economic growth.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 now has one of the most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world.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America’s occupation and MacArthur’s rebuilding of Japan has had a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Today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April 28, 1952, Japan became a fully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Today, the country has one of the most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world.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US and Japan have remained close 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________________________________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since the 1950s.</a:t>
            </a:r>
            <a:endParaRPr/>
          </a:p>
          <a:p>
            <a:pPr marL="171450" marR="0" lvl="0" indent="-95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523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523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lt1">
              <a:alpha val="90980"/>
            </a:schemeClr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946062" y="685800"/>
            <a:ext cx="7512000" cy="5486400"/>
          </a:xfrm>
          <a:prstGeom prst="ellipse">
            <a:avLst/>
          </a:prstGeom>
          <a:solidFill>
            <a:srgbClr val="B9394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>
            <a:off x="1419374" y="2802923"/>
            <a:ext cx="6305252" cy="219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</a:t>
            </a:r>
            <a:endParaRPr sz="13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0625" y="5187081"/>
            <a:ext cx="1463040" cy="14630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86" name="Google Shape;186;p24"/>
          <p:cNvSpPr txBox="1"/>
          <p:nvPr/>
        </p:nvSpPr>
        <p:spPr>
          <a:xfrm>
            <a:off x="601325" y="1453100"/>
            <a:ext cx="7856700" cy="18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Rebuilding</a:t>
            </a:r>
            <a:endParaRPr sz="1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lt1">
              <a:alpha val="90980"/>
            </a:schemeClr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9394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685800" y="2009550"/>
            <a:ext cx="7226700" cy="21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EMPIRE</a:t>
            </a:r>
            <a:endParaRPr sz="13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1281499" y="3608993"/>
            <a:ext cx="6488723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</a:t>
            </a:r>
            <a:endParaRPr sz="1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2412</Words>
  <Application>Microsoft Office PowerPoint</Application>
  <PresentationFormat>On-screen Show (4:3)</PresentationFormat>
  <Paragraphs>388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Calibri</vt:lpstr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Cochran, Maisha</cp:lastModifiedBy>
  <cp:revision>1</cp:revision>
  <dcterms:modified xsi:type="dcterms:W3CDTF">2023-01-25T14:17:49Z</dcterms:modified>
</cp:coreProperties>
</file>